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7" autoAdjust="0"/>
    <p:restoredTop sz="94660"/>
  </p:normalViewPr>
  <p:slideViewPr>
    <p:cSldViewPr>
      <p:cViewPr>
        <p:scale>
          <a:sx n="66" d="100"/>
          <a:sy n="66" d="100"/>
        </p:scale>
        <p:origin x="-1320"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983003BC-C78D-4092-848D-5B47F09252C6}" type="datetimeFigureOut">
              <a:rPr lang="fr-FR" smtClean="0"/>
              <a:t>30/03/2014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C7B0DD-D606-4C34-941C-DC60DA0E83E6}" type="slidenum">
              <a:rPr lang="fr-FR" smtClean="0"/>
              <a:t>‹N°›</a:t>
            </a:fld>
            <a:endParaRPr lang="fr-F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83003BC-C78D-4092-848D-5B47F09252C6}" type="datetimeFigureOut">
              <a:rPr lang="fr-FR" smtClean="0"/>
              <a:t>30/03/2014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C7B0DD-D606-4C34-941C-DC60DA0E83E6}"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83003BC-C78D-4092-848D-5B47F09252C6}" type="datetimeFigureOut">
              <a:rPr lang="fr-FR" smtClean="0"/>
              <a:t>30/03/2014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C7B0DD-D606-4C34-941C-DC60DA0E83E6}"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4" name="Date Placeholder 3"/>
          <p:cNvSpPr>
            <a:spLocks noGrp="1"/>
          </p:cNvSpPr>
          <p:nvPr>
            <p:ph type="dt" sz="half" idx="10"/>
          </p:nvPr>
        </p:nvSpPr>
        <p:spPr/>
        <p:txBody>
          <a:bodyPr/>
          <a:lstStyle/>
          <a:p>
            <a:fld id="{983003BC-C78D-4092-848D-5B47F09252C6}" type="datetimeFigureOut">
              <a:rPr lang="fr-FR" smtClean="0"/>
              <a:t>30/03/2014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C7B0DD-D606-4C34-941C-DC60DA0E83E6}" type="slidenum">
              <a:rPr lang="fr-FR" smtClean="0"/>
              <a:t>‹N°›</a:t>
            </a:fld>
            <a:endParaRPr lang="fr-FR"/>
          </a:p>
        </p:txBody>
      </p:sp>
      <p:sp>
        <p:nvSpPr>
          <p:cNvPr id="8" name="Content Placeholder 7"/>
          <p:cNvSpPr>
            <a:spLocks noGrp="1"/>
          </p:cNvSpPr>
          <p:nvPr>
            <p:ph sz="quarter" idx="13"/>
          </p:nvPr>
        </p:nvSpPr>
        <p:spPr>
          <a:xfrm>
            <a:off x="609600" y="1600200"/>
            <a:ext cx="79248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83003BC-C78D-4092-848D-5B47F09252C6}" type="datetimeFigureOut">
              <a:rPr lang="fr-FR" smtClean="0"/>
              <a:t>30/03/2014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C7B0DD-D606-4C34-941C-DC60DA0E83E6}"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5" name="Date Placeholder 4"/>
          <p:cNvSpPr>
            <a:spLocks noGrp="1"/>
          </p:cNvSpPr>
          <p:nvPr>
            <p:ph type="dt" sz="half" idx="10"/>
          </p:nvPr>
        </p:nvSpPr>
        <p:spPr/>
        <p:txBody>
          <a:bodyPr/>
          <a:lstStyle/>
          <a:p>
            <a:fld id="{983003BC-C78D-4092-848D-5B47F09252C6}" type="datetimeFigureOut">
              <a:rPr lang="fr-FR" smtClean="0"/>
              <a:t>30/03/2014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C7B0DD-D606-4C34-941C-DC60DA0E83E6}"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983003BC-C78D-4092-848D-5B47F09252C6}" type="datetimeFigureOut">
              <a:rPr lang="fr-FR" smtClean="0"/>
              <a:t>30/03/2014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9C7B0DD-D606-4C34-941C-DC60DA0E83E6}"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83003BC-C78D-4092-848D-5B47F09252C6}" type="datetimeFigureOut">
              <a:rPr lang="fr-FR" smtClean="0"/>
              <a:t>30/03/2014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9C7B0DD-D606-4C34-941C-DC60DA0E83E6}"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003BC-C78D-4092-848D-5B47F09252C6}" type="datetimeFigureOut">
              <a:rPr lang="fr-FR" smtClean="0"/>
              <a:t>30/03/2014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9C7B0DD-D606-4C34-941C-DC60DA0E83E6}"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83003BC-C78D-4092-848D-5B47F09252C6}" type="datetimeFigureOut">
              <a:rPr lang="fr-FR" smtClean="0"/>
              <a:t>30/03/2014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C7B0DD-D606-4C34-941C-DC60DA0E83E6}"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83003BC-C78D-4092-848D-5B47F09252C6}" type="datetimeFigureOut">
              <a:rPr lang="fr-FR" smtClean="0"/>
              <a:t>30/03/2014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C7B0DD-D606-4C34-941C-DC60DA0E83E6}"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983003BC-C78D-4092-848D-5B47F09252C6}" type="datetimeFigureOut">
              <a:rPr lang="fr-FR" smtClean="0"/>
              <a:t>30/03/2014</a:t>
            </a:fld>
            <a:endParaRPr lang="fr-F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fr-F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9C7B0DD-D606-4C34-941C-DC60DA0E83E6}"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moodle.utc.fr/course/view.php?id=879&amp;topic=0"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i="1" dirty="0" smtClean="0"/>
              <a:t>Ne serait-on pas mieux ailleurs ?</a:t>
            </a:r>
            <a:endParaRPr lang="fr-FR" i="1" dirty="0"/>
          </a:p>
        </p:txBody>
      </p:sp>
      <p:sp>
        <p:nvSpPr>
          <p:cNvPr id="2" name="Titre 1"/>
          <p:cNvSpPr>
            <a:spLocks noGrp="1"/>
          </p:cNvSpPr>
          <p:nvPr>
            <p:ph type="ctrTitle"/>
          </p:nvPr>
        </p:nvSpPr>
        <p:spPr/>
        <p:txBody>
          <a:bodyPr/>
          <a:lstStyle/>
          <a:p>
            <a:r>
              <a:rPr lang="fr-FR" dirty="0" smtClean="0"/>
              <a:t>Compiègne</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1650520" cy="57606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197841"/>
            <a:ext cx="1524000" cy="647700"/>
          </a:xfrm>
          <a:prstGeom prst="rect">
            <a:avLst/>
          </a:prstGeom>
        </p:spPr>
      </p:pic>
      <p:sp>
        <p:nvSpPr>
          <p:cNvPr id="6" name="ZoneTexte 5"/>
          <p:cNvSpPr txBox="1"/>
          <p:nvPr/>
        </p:nvSpPr>
        <p:spPr>
          <a:xfrm>
            <a:off x="6847594" y="6143036"/>
            <a:ext cx="1984710" cy="338554"/>
          </a:xfrm>
          <a:prstGeom prst="rect">
            <a:avLst/>
          </a:prstGeom>
          <a:noFill/>
        </p:spPr>
        <p:txBody>
          <a:bodyPr wrap="none" rtlCol="0">
            <a:spAutoFit/>
          </a:bodyPr>
          <a:lstStyle/>
          <a:p>
            <a:r>
              <a:rPr lang="fr-FR" sz="1600" i="1" dirty="0" smtClean="0">
                <a:solidFill>
                  <a:schemeClr val="tx2">
                    <a:lumMod val="20000"/>
                    <a:lumOff val="80000"/>
                  </a:schemeClr>
                </a:solidFill>
                <a:hlinkClick r:id="rId4"/>
              </a:rPr>
              <a:t>Vers l’espace C2I1-UTC</a:t>
            </a:r>
            <a:endParaRPr lang="fr-FR" sz="1600" i="1" dirty="0">
              <a:solidFill>
                <a:schemeClr val="tx2">
                  <a:lumMod val="20000"/>
                  <a:lumOff val="80000"/>
                </a:schemeClr>
              </a:solidFill>
            </a:endParaRPr>
          </a:p>
        </p:txBody>
      </p:sp>
    </p:spTree>
    <p:extLst>
      <p:ext uri="{BB962C8B-B14F-4D97-AF65-F5344CB8AC3E}">
        <p14:creationId xmlns:p14="http://schemas.microsoft.com/office/powerpoint/2010/main" val="4239134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sz="quarter" idx="13"/>
          </p:nvPr>
        </p:nvSpPr>
        <p:spPr>
          <a:xfrm>
            <a:off x="609600" y="1600200"/>
            <a:ext cx="7924800" cy="4277072"/>
          </a:xfrm>
        </p:spPr>
        <p:txBody>
          <a:bodyPr>
            <a:normAutofit/>
          </a:bodyPr>
          <a:lstStyle/>
          <a:p>
            <a:pPr marL="0" indent="0">
              <a:buNone/>
            </a:pPr>
            <a:r>
              <a:rPr lang="fr-FR" dirty="0" smtClean="0"/>
              <a:t>	</a:t>
            </a:r>
            <a:r>
              <a:rPr lang="fr-FR" i="1" dirty="0" smtClean="0">
                <a:hlinkClick r:id="rId2" action="ppaction://hlinksldjump"/>
              </a:rPr>
              <a:t>INTRODUCTION</a:t>
            </a:r>
            <a:endParaRPr lang="fr-FR" i="1" dirty="0" smtClean="0"/>
          </a:p>
          <a:p>
            <a:pPr marL="0" indent="0">
              <a:buNone/>
            </a:pPr>
            <a:r>
              <a:rPr lang="fr-FR" dirty="0"/>
              <a:t>	</a:t>
            </a:r>
            <a:r>
              <a:rPr lang="fr-FR" u="sng" dirty="0" smtClean="0">
                <a:latin typeface="Adobe Gothic Std B" pitchFamily="34" charset="-128"/>
                <a:ea typeface="Adobe Gothic Std B" pitchFamily="34" charset="-128"/>
              </a:rPr>
              <a:t>I) Beaucoup de contraintes</a:t>
            </a:r>
          </a:p>
          <a:p>
            <a:pPr marL="0" indent="0">
              <a:buNone/>
            </a:pPr>
            <a:r>
              <a:rPr lang="fr-FR" dirty="0"/>
              <a:t>	</a:t>
            </a:r>
            <a:r>
              <a:rPr lang="fr-FR" dirty="0" smtClean="0"/>
              <a:t>	</a:t>
            </a:r>
            <a:r>
              <a:rPr lang="fr-FR" dirty="0" smtClean="0">
                <a:latin typeface="Adobe Garamond Pro" pitchFamily="18" charset="0"/>
                <a:hlinkClick r:id="rId3" action="ppaction://hlinksldjump"/>
              </a:rPr>
              <a:t>a) Quel temps de chien !</a:t>
            </a:r>
            <a:endParaRPr lang="fr-FR" dirty="0" smtClean="0">
              <a:latin typeface="Adobe Garamond Pro" pitchFamily="18" charset="0"/>
            </a:endParaRPr>
          </a:p>
          <a:p>
            <a:pPr marL="0" indent="0">
              <a:buNone/>
            </a:pPr>
            <a:r>
              <a:rPr lang="fr-FR" dirty="0">
                <a:latin typeface="Adobe Garamond Pro" pitchFamily="18" charset="0"/>
              </a:rPr>
              <a:t>	</a:t>
            </a:r>
            <a:r>
              <a:rPr lang="fr-FR" dirty="0" smtClean="0">
                <a:latin typeface="Adobe Garamond Pro" pitchFamily="18" charset="0"/>
              </a:rPr>
              <a:t>	</a:t>
            </a:r>
            <a:r>
              <a:rPr lang="fr-FR" dirty="0" smtClean="0">
                <a:latin typeface="Adobe Garamond Pro" pitchFamily="18" charset="0"/>
                <a:hlinkClick r:id="rId4" action="ppaction://hlinksldjump"/>
              </a:rPr>
              <a:t>b) Centre ville vide</a:t>
            </a:r>
            <a:endParaRPr lang="fr-FR" dirty="0" smtClean="0">
              <a:latin typeface="Adobe Garamond Pro" pitchFamily="18" charset="0"/>
            </a:endParaRPr>
          </a:p>
          <a:p>
            <a:pPr marL="0" indent="0">
              <a:buNone/>
            </a:pPr>
            <a:r>
              <a:rPr lang="fr-FR" dirty="0">
                <a:latin typeface="Adobe Garamond Pro" pitchFamily="18" charset="0"/>
              </a:rPr>
              <a:t>	</a:t>
            </a:r>
            <a:r>
              <a:rPr lang="fr-FR" dirty="0" smtClean="0">
                <a:latin typeface="Adobe Garamond Pro" pitchFamily="18" charset="0"/>
              </a:rPr>
              <a:t>	</a:t>
            </a:r>
            <a:r>
              <a:rPr lang="fr-FR" dirty="0" smtClean="0">
                <a:latin typeface="Adobe Garamond Pro" pitchFamily="18" charset="0"/>
                <a:hlinkClick r:id="rId5" action="ppaction://hlinksldjump"/>
              </a:rPr>
              <a:t>c) Autres défauts</a:t>
            </a:r>
            <a:endParaRPr lang="fr-FR" dirty="0" smtClean="0">
              <a:latin typeface="Adobe Garamond Pro" pitchFamily="18" charset="0"/>
            </a:endParaRPr>
          </a:p>
          <a:p>
            <a:pPr marL="0" indent="0">
              <a:buNone/>
            </a:pPr>
            <a:r>
              <a:rPr lang="fr-FR" dirty="0" smtClean="0"/>
              <a:t>	</a:t>
            </a:r>
            <a:r>
              <a:rPr lang="fr-FR" u="sng" dirty="0" smtClean="0">
                <a:latin typeface="Adobe Gothic Std B" pitchFamily="34" charset="-128"/>
                <a:ea typeface="Adobe Gothic Std B" pitchFamily="34" charset="-128"/>
              </a:rPr>
              <a:t>II) Quelques atouts</a:t>
            </a:r>
          </a:p>
          <a:p>
            <a:pPr marL="0" indent="0">
              <a:buNone/>
            </a:pPr>
            <a:r>
              <a:rPr lang="fr-FR" dirty="0"/>
              <a:t>	</a:t>
            </a:r>
            <a:r>
              <a:rPr lang="fr-FR" dirty="0" smtClean="0"/>
              <a:t>	</a:t>
            </a:r>
            <a:r>
              <a:rPr lang="fr-FR" dirty="0" smtClean="0">
                <a:latin typeface="Adobe Garamond Pro" pitchFamily="18" charset="0"/>
                <a:hlinkClick r:id="rId6" action="ppaction://hlinksldjump"/>
              </a:rPr>
              <a:t>a) Vive les étudiants</a:t>
            </a:r>
            <a:endParaRPr lang="fr-FR" dirty="0" smtClean="0">
              <a:latin typeface="Adobe Garamond Pro" pitchFamily="18" charset="0"/>
            </a:endParaRPr>
          </a:p>
          <a:p>
            <a:pPr marL="0" indent="0">
              <a:buNone/>
            </a:pPr>
            <a:r>
              <a:rPr lang="fr-FR" dirty="0">
                <a:latin typeface="Adobe Garamond Pro" pitchFamily="18" charset="0"/>
              </a:rPr>
              <a:t>	</a:t>
            </a:r>
            <a:r>
              <a:rPr lang="fr-FR" dirty="0" smtClean="0">
                <a:latin typeface="Adobe Garamond Pro" pitchFamily="18" charset="0"/>
              </a:rPr>
              <a:t>	</a:t>
            </a:r>
            <a:r>
              <a:rPr lang="fr-FR" dirty="0" smtClean="0">
                <a:latin typeface="Adobe Garamond Pro" pitchFamily="18" charset="0"/>
                <a:hlinkClick r:id="rId7" action="ppaction://hlinksldjump"/>
              </a:rPr>
              <a:t>b) Proche de Paris</a:t>
            </a:r>
            <a:endParaRPr lang="fr-FR" dirty="0" smtClean="0">
              <a:latin typeface="Adobe Garamond Pro" pitchFamily="18" charset="0"/>
            </a:endParaRPr>
          </a:p>
          <a:p>
            <a:pPr marL="0" indent="0">
              <a:buNone/>
            </a:pPr>
            <a:r>
              <a:rPr lang="fr-FR" dirty="0"/>
              <a:t>	</a:t>
            </a:r>
            <a:r>
              <a:rPr lang="fr-FR" i="1" dirty="0" smtClean="0">
                <a:hlinkClick r:id="rId8" action="ppaction://hlinksldjump"/>
              </a:rPr>
              <a:t>CONCLUSION</a:t>
            </a:r>
            <a:endParaRPr lang="fr-FR" i="1" dirty="0"/>
          </a:p>
        </p:txBody>
      </p:sp>
      <p:sp>
        <p:nvSpPr>
          <p:cNvPr id="4" name="Pentagone 3"/>
          <p:cNvSpPr/>
          <p:nvPr/>
        </p:nvSpPr>
        <p:spPr>
          <a:xfrm>
            <a:off x="8028384" y="6165304"/>
            <a:ext cx="864096" cy="288032"/>
          </a:xfrm>
          <a:prstGeom prst="homePlate">
            <a:avLst/>
          </a:prstGeom>
          <a:solidFill>
            <a:schemeClr val="tx2">
              <a:lumMod val="40000"/>
              <a:lumOff val="60000"/>
            </a:schemeClr>
          </a:solidFill>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solidFill>
                  <a:schemeClr val="accent4">
                    <a:lumMod val="50000"/>
                  </a:schemeClr>
                </a:solidFill>
                <a:hlinkClick r:id="" action="ppaction://hlinkshowjump?jump=nextslide"/>
              </a:rPr>
              <a:t>Suivant</a:t>
            </a:r>
            <a:endParaRPr lang="fr-FR" sz="1600" dirty="0">
              <a:solidFill>
                <a:schemeClr val="accent4">
                  <a:lumMod val="50000"/>
                </a:schemeClr>
              </a:solidFill>
            </a:endParaRPr>
          </a:p>
        </p:txBody>
      </p:sp>
    </p:spTree>
    <p:extLst>
      <p:ext uri="{BB962C8B-B14F-4D97-AF65-F5344CB8AC3E}">
        <p14:creationId xmlns:p14="http://schemas.microsoft.com/office/powerpoint/2010/main" val="750046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i="1" dirty="0" err="1" smtClean="0"/>
              <a:t>INtroduction</a:t>
            </a:r>
            <a:endParaRPr lang="fr-FR" i="1" dirty="0"/>
          </a:p>
        </p:txBody>
      </p:sp>
      <p:sp>
        <p:nvSpPr>
          <p:cNvPr id="3" name="Espace réservé du contenu 2"/>
          <p:cNvSpPr>
            <a:spLocks noGrp="1"/>
          </p:cNvSpPr>
          <p:nvPr>
            <p:ph sz="quarter" idx="13"/>
          </p:nvPr>
        </p:nvSpPr>
        <p:spPr/>
        <p:txBody>
          <a:bodyPr>
            <a:normAutofit/>
          </a:bodyPr>
          <a:lstStyle/>
          <a:p>
            <a:pPr marL="0" indent="0" algn="ctr">
              <a:buNone/>
            </a:pPr>
            <a:r>
              <a:rPr lang="fr-FR" sz="2800" dirty="0" smtClean="0">
                <a:solidFill>
                  <a:schemeClr val="tx2">
                    <a:lumMod val="40000"/>
                    <a:lumOff val="60000"/>
                  </a:schemeClr>
                </a:solidFill>
                <a:latin typeface="Adobe Garamond Pro" pitchFamily="18" charset="0"/>
              </a:rPr>
              <a:t>Dans ce court diaporama, je vais présenter notre ville de Compiègne sous un angle particulier : je vais vous expliquer pourquoi </a:t>
            </a:r>
            <a:r>
              <a:rPr lang="fr-FR" sz="2800" b="1" dirty="0" smtClean="0">
                <a:solidFill>
                  <a:schemeClr val="tx2">
                    <a:lumMod val="40000"/>
                    <a:lumOff val="60000"/>
                  </a:schemeClr>
                </a:solidFill>
                <a:latin typeface="Adobe Garamond Pro" pitchFamily="18" charset="0"/>
              </a:rPr>
              <a:t>vous devriez réfléchir à deux fois avant de venir vous installer à Compiègne. </a:t>
            </a:r>
            <a:endParaRPr lang="fr-FR" sz="2800" b="1" dirty="0">
              <a:solidFill>
                <a:schemeClr val="tx2">
                  <a:lumMod val="40000"/>
                  <a:lumOff val="60000"/>
                </a:schemeClr>
              </a:solidFill>
              <a:latin typeface="Adobe Garamond Pro" pitchFamily="18" charset="0"/>
            </a:endParaRPr>
          </a:p>
        </p:txBody>
      </p:sp>
      <p:sp>
        <p:nvSpPr>
          <p:cNvPr id="4" name="Rectangle 3">
            <a:hlinkClick r:id="rId2" action="ppaction://hlinksldjump"/>
          </p:cNvPr>
          <p:cNvSpPr/>
          <p:nvPr/>
        </p:nvSpPr>
        <p:spPr>
          <a:xfrm>
            <a:off x="3779912" y="6093296"/>
            <a:ext cx="1748747" cy="400110"/>
          </a:xfrm>
          <a:prstGeom prst="rect">
            <a:avLst/>
          </a:prstGeom>
          <a:noFill/>
        </p:spPr>
        <p:txBody>
          <a:bodyPr wrap="none" lIns="91440" tIns="45720" rIns="91440" bIns="45720">
            <a:spAutoFit/>
          </a:bodyPr>
          <a:lstStyle/>
          <a:p>
            <a:pPr algn="ctr"/>
            <a:r>
              <a:rPr lang="fr-FR"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Retour Menu</a:t>
            </a:r>
            <a:endParaRPr lang="fr-F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Pentagone 4"/>
          <p:cNvSpPr/>
          <p:nvPr/>
        </p:nvSpPr>
        <p:spPr>
          <a:xfrm>
            <a:off x="8028384" y="6165304"/>
            <a:ext cx="864096" cy="288032"/>
          </a:xfrm>
          <a:prstGeom prst="homePlate">
            <a:avLst/>
          </a:prstGeom>
          <a:solidFill>
            <a:schemeClr val="tx2">
              <a:lumMod val="40000"/>
              <a:lumOff val="60000"/>
            </a:schemeClr>
          </a:solidFill>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solidFill>
                  <a:schemeClr val="accent4">
                    <a:lumMod val="50000"/>
                  </a:schemeClr>
                </a:solidFill>
                <a:hlinkClick r:id="" action="ppaction://hlinkshowjump?jump=nextslide"/>
              </a:rPr>
              <a:t>Suivant</a:t>
            </a:r>
            <a:endParaRPr lang="fr-FR" sz="1600" dirty="0">
              <a:solidFill>
                <a:schemeClr val="accent4">
                  <a:lumMod val="50000"/>
                </a:schemeClr>
              </a:solidFill>
            </a:endParaRPr>
          </a:p>
        </p:txBody>
      </p:sp>
      <p:sp>
        <p:nvSpPr>
          <p:cNvPr id="6" name="Pentagone 5"/>
          <p:cNvSpPr/>
          <p:nvPr/>
        </p:nvSpPr>
        <p:spPr>
          <a:xfrm rot="10800000">
            <a:off x="395536" y="6189234"/>
            <a:ext cx="814286" cy="264102"/>
          </a:xfrm>
          <a:prstGeom prst="homePlate">
            <a:avLst/>
          </a:prstGeom>
          <a:solidFill>
            <a:schemeClr val="tx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hlinkClick r:id="" action="ppaction://hlinkshowjump?jump=previousslide"/>
          </p:cNvPr>
          <p:cNvSpPr txBox="1"/>
          <p:nvPr/>
        </p:nvSpPr>
        <p:spPr>
          <a:xfrm>
            <a:off x="395536" y="6140043"/>
            <a:ext cx="949299" cy="338554"/>
          </a:xfrm>
          <a:prstGeom prst="rect">
            <a:avLst/>
          </a:prstGeom>
          <a:noFill/>
        </p:spPr>
        <p:txBody>
          <a:bodyPr wrap="none" rtlCol="0">
            <a:spAutoFit/>
          </a:bodyPr>
          <a:lstStyle/>
          <a:p>
            <a:r>
              <a:rPr lang="fr-FR" sz="1600" dirty="0" smtClean="0">
                <a:solidFill>
                  <a:schemeClr val="accent4">
                    <a:lumMod val="50000"/>
                  </a:schemeClr>
                </a:solidFill>
              </a:rPr>
              <a:t>Précédent</a:t>
            </a:r>
            <a:endParaRPr lang="fr-FR" sz="1600" dirty="0">
              <a:solidFill>
                <a:schemeClr val="accent4">
                  <a:lumMod val="50000"/>
                </a:schemeClr>
              </a:solidFill>
            </a:endParaRPr>
          </a:p>
        </p:txBody>
      </p:sp>
    </p:spTree>
    <p:extLst>
      <p:ext uri="{BB962C8B-B14F-4D97-AF65-F5344CB8AC3E}">
        <p14:creationId xmlns:p14="http://schemas.microsoft.com/office/powerpoint/2010/main" val="1629958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548680"/>
            <a:ext cx="7924800" cy="1143000"/>
          </a:xfrm>
        </p:spPr>
        <p:txBody>
          <a:bodyPr/>
          <a:lstStyle/>
          <a:p>
            <a:r>
              <a:rPr lang="fr-FR" u="sng" dirty="0">
                <a:latin typeface="Adobe Gothic Std B" pitchFamily="34" charset="-128"/>
                <a:ea typeface="Adobe Gothic Std B" pitchFamily="34" charset="-128"/>
              </a:rPr>
              <a:t>I) Beaucoup de contraintes</a:t>
            </a:r>
            <a:br>
              <a:rPr lang="fr-FR" u="sng" dirty="0">
                <a:latin typeface="Adobe Gothic Std B" pitchFamily="34" charset="-128"/>
                <a:ea typeface="Adobe Gothic Std B" pitchFamily="34" charset="-128"/>
              </a:rPr>
            </a:br>
            <a:r>
              <a:rPr lang="fr-FR" dirty="0">
                <a:latin typeface="Adobe Garamond Pro" pitchFamily="18" charset="0"/>
              </a:rPr>
              <a:t>a) Quel temps de chien !</a:t>
            </a:r>
            <a:br>
              <a:rPr lang="fr-FR" dirty="0">
                <a:latin typeface="Adobe Garamond Pro" pitchFamily="18" charset="0"/>
              </a:rPr>
            </a:br>
            <a:endParaRPr lang="fr-FR" dirty="0"/>
          </a:p>
        </p:txBody>
      </p:sp>
      <p:sp>
        <p:nvSpPr>
          <p:cNvPr id="4" name="Rectangle 3">
            <a:hlinkClick r:id="rId2" action="ppaction://hlinksldjump"/>
          </p:cNvPr>
          <p:cNvSpPr/>
          <p:nvPr/>
        </p:nvSpPr>
        <p:spPr>
          <a:xfrm>
            <a:off x="3779912" y="6093296"/>
            <a:ext cx="1748747" cy="400110"/>
          </a:xfrm>
          <a:prstGeom prst="rect">
            <a:avLst/>
          </a:prstGeom>
          <a:noFill/>
        </p:spPr>
        <p:txBody>
          <a:bodyPr wrap="none" lIns="91440" tIns="45720" rIns="91440" bIns="45720">
            <a:spAutoFit/>
          </a:bodyPr>
          <a:lstStyle/>
          <a:p>
            <a:pPr algn="ctr"/>
            <a:r>
              <a:rPr lang="fr-FR"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Retour Menu</a:t>
            </a:r>
            <a:endParaRPr lang="fr-F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Pentagone 4"/>
          <p:cNvSpPr/>
          <p:nvPr/>
        </p:nvSpPr>
        <p:spPr>
          <a:xfrm>
            <a:off x="8028384" y="6165304"/>
            <a:ext cx="864096" cy="288032"/>
          </a:xfrm>
          <a:prstGeom prst="homePlate">
            <a:avLst/>
          </a:prstGeom>
          <a:solidFill>
            <a:schemeClr val="tx2">
              <a:lumMod val="40000"/>
              <a:lumOff val="60000"/>
            </a:schemeClr>
          </a:solidFill>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solidFill>
                  <a:schemeClr val="accent4">
                    <a:lumMod val="50000"/>
                  </a:schemeClr>
                </a:solidFill>
                <a:hlinkClick r:id="" action="ppaction://hlinkshowjump?jump=nextslide"/>
              </a:rPr>
              <a:t>Suivant</a:t>
            </a:r>
            <a:endParaRPr lang="fr-FR" sz="1600" dirty="0">
              <a:solidFill>
                <a:schemeClr val="accent4">
                  <a:lumMod val="50000"/>
                </a:schemeClr>
              </a:solidFill>
            </a:endParaRPr>
          </a:p>
        </p:txBody>
      </p:sp>
      <p:sp>
        <p:nvSpPr>
          <p:cNvPr id="8" name="Pentagone 7"/>
          <p:cNvSpPr/>
          <p:nvPr/>
        </p:nvSpPr>
        <p:spPr>
          <a:xfrm rot="10800000">
            <a:off x="395536" y="6189234"/>
            <a:ext cx="814286" cy="264102"/>
          </a:xfrm>
          <a:prstGeom prst="homePlate">
            <a:avLst/>
          </a:prstGeom>
          <a:solidFill>
            <a:schemeClr val="tx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hlinkClick r:id="" action="ppaction://hlinkshowjump?jump=previousslide"/>
          </p:cNvPr>
          <p:cNvSpPr txBox="1"/>
          <p:nvPr/>
        </p:nvSpPr>
        <p:spPr>
          <a:xfrm>
            <a:off x="387584" y="6140043"/>
            <a:ext cx="949299" cy="338554"/>
          </a:xfrm>
          <a:prstGeom prst="rect">
            <a:avLst/>
          </a:prstGeom>
          <a:noFill/>
        </p:spPr>
        <p:txBody>
          <a:bodyPr wrap="none" rtlCol="0">
            <a:spAutoFit/>
          </a:bodyPr>
          <a:lstStyle/>
          <a:p>
            <a:r>
              <a:rPr lang="fr-FR" sz="1600" dirty="0" smtClean="0">
                <a:solidFill>
                  <a:schemeClr val="accent4">
                    <a:lumMod val="50000"/>
                  </a:schemeClr>
                </a:solidFill>
              </a:rPr>
              <a:t>Précédent</a:t>
            </a:r>
            <a:endParaRPr lang="fr-FR" sz="1600" dirty="0">
              <a:solidFill>
                <a:schemeClr val="accent4">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51" y="1844824"/>
            <a:ext cx="3633803" cy="244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697" y="1860203"/>
            <a:ext cx="3662735" cy="244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889352" y="4302026"/>
            <a:ext cx="3462807" cy="646331"/>
          </a:xfrm>
          <a:prstGeom prst="rect">
            <a:avLst/>
          </a:prstGeom>
          <a:noFill/>
        </p:spPr>
        <p:txBody>
          <a:bodyPr wrap="none" rtlCol="0">
            <a:spAutoFit/>
          </a:bodyPr>
          <a:lstStyle/>
          <a:p>
            <a:pPr algn="ctr"/>
            <a:r>
              <a:rPr lang="fr-FR" dirty="0" smtClean="0"/>
              <a:t>Ensoleillement largement inférieur à la </a:t>
            </a:r>
          </a:p>
          <a:p>
            <a:pPr algn="ctr"/>
            <a:r>
              <a:rPr lang="fr-FR" dirty="0" smtClean="0"/>
              <a:t>moyenne nationale</a:t>
            </a:r>
            <a:endParaRPr lang="fr-FR" dirty="0"/>
          </a:p>
        </p:txBody>
      </p:sp>
      <p:sp>
        <p:nvSpPr>
          <p:cNvPr id="9" name="ZoneTexte 8"/>
          <p:cNvSpPr txBox="1"/>
          <p:nvPr/>
        </p:nvSpPr>
        <p:spPr>
          <a:xfrm>
            <a:off x="4816709" y="4440525"/>
            <a:ext cx="3624710" cy="369332"/>
          </a:xfrm>
          <a:prstGeom prst="rect">
            <a:avLst/>
          </a:prstGeom>
          <a:noFill/>
        </p:spPr>
        <p:txBody>
          <a:bodyPr wrap="none" rtlCol="0">
            <a:spAutoFit/>
          </a:bodyPr>
          <a:lstStyle/>
          <a:p>
            <a:r>
              <a:rPr lang="fr-FR" dirty="0" smtClean="0"/>
              <a:t>Le (presque) quotidien de la rue de Paris</a:t>
            </a:r>
            <a:endParaRPr lang="fr-FR" dirty="0"/>
          </a:p>
        </p:txBody>
      </p:sp>
    </p:spTree>
    <p:extLst>
      <p:ext uri="{BB962C8B-B14F-4D97-AF65-F5344CB8AC3E}">
        <p14:creationId xmlns:p14="http://schemas.microsoft.com/office/powerpoint/2010/main" val="2873503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196752"/>
            <a:ext cx="7924800" cy="1143000"/>
          </a:xfrm>
        </p:spPr>
        <p:txBody>
          <a:bodyPr/>
          <a:lstStyle/>
          <a:p>
            <a:r>
              <a:rPr lang="fr-FR" u="sng" dirty="0">
                <a:latin typeface="Adobe Gothic Std B" pitchFamily="34" charset="-128"/>
                <a:ea typeface="Adobe Gothic Std B" pitchFamily="34" charset="-128"/>
              </a:rPr>
              <a:t>I) Beaucoup de </a:t>
            </a:r>
            <a:r>
              <a:rPr lang="fr-FR" u="sng" dirty="0" smtClean="0">
                <a:latin typeface="Adobe Gothic Std B" pitchFamily="34" charset="-128"/>
                <a:ea typeface="Adobe Gothic Std B" pitchFamily="34" charset="-128"/>
              </a:rPr>
              <a:t>contraintes</a:t>
            </a:r>
            <a:br>
              <a:rPr lang="fr-FR" u="sng" dirty="0" smtClean="0">
                <a:latin typeface="Adobe Gothic Std B" pitchFamily="34" charset="-128"/>
                <a:ea typeface="Adobe Gothic Std B" pitchFamily="34" charset="-128"/>
              </a:rPr>
            </a:br>
            <a:r>
              <a:rPr lang="fr-FR" dirty="0">
                <a:latin typeface="Adobe Garamond Pro" pitchFamily="18" charset="0"/>
              </a:rPr>
              <a:t>b) Centre ville vide</a:t>
            </a:r>
            <a:br>
              <a:rPr lang="fr-FR" dirty="0">
                <a:latin typeface="Adobe Garamond Pro" pitchFamily="18" charset="0"/>
              </a:rPr>
            </a:br>
            <a:r>
              <a:rPr lang="fr-FR" u="sng" dirty="0">
                <a:latin typeface="Adobe Gothic Std B" pitchFamily="34" charset="-128"/>
                <a:ea typeface="Adobe Gothic Std B" pitchFamily="34" charset="-128"/>
              </a:rPr>
              <a:t/>
            </a:r>
            <a:br>
              <a:rPr lang="fr-FR" u="sng" dirty="0">
                <a:latin typeface="Adobe Gothic Std B" pitchFamily="34" charset="-128"/>
                <a:ea typeface="Adobe Gothic Std B" pitchFamily="34" charset="-128"/>
              </a:rPr>
            </a:br>
            <a:endParaRPr lang="fr-FR" dirty="0"/>
          </a:p>
        </p:txBody>
      </p:sp>
      <p:sp>
        <p:nvSpPr>
          <p:cNvPr id="3" name="Espace réservé du contenu 2"/>
          <p:cNvSpPr>
            <a:spLocks noGrp="1"/>
          </p:cNvSpPr>
          <p:nvPr>
            <p:ph sz="quarter" idx="13"/>
          </p:nvPr>
        </p:nvSpPr>
        <p:spPr>
          <a:xfrm>
            <a:off x="609600" y="1600200"/>
            <a:ext cx="3962400" cy="4114800"/>
          </a:xfrm>
        </p:spPr>
        <p:txBody>
          <a:bodyPr>
            <a:normAutofit fontScale="92500" lnSpcReduction="10000"/>
          </a:bodyPr>
          <a:lstStyle/>
          <a:p>
            <a:r>
              <a:rPr lang="fr-FR" dirty="0" smtClean="0"/>
              <a:t>Pas grand-chose à faire le weekend pour les jeunes, si ce n’est travailler. Dans le centre ville de Compiègne il n’y a ni cinéma, ni piscine, ni autre lieu susceptible d’être distrayant. Il y a bien un théâtre mais à 30€ la place on est vite freiné. Heureusement que les monuments sont beaux, on peut au moins faire un peu de tourisme… </a:t>
            </a:r>
          </a:p>
          <a:p>
            <a:r>
              <a:rPr lang="fr-FR" dirty="0" smtClean="0"/>
              <a:t>De plus, même un samedi après midi, on ne croise pas grand monde dans les rues et dans les bistrots du centre ville. </a:t>
            </a:r>
          </a:p>
          <a:p>
            <a:r>
              <a:rPr lang="fr-FR" dirty="0" smtClean="0"/>
              <a:t>Mais où sont donc les Compiégnois alors?</a:t>
            </a:r>
            <a:r>
              <a:rPr lang="fr-FR" dirty="0"/>
              <a:t> </a:t>
            </a:r>
            <a:r>
              <a:rPr lang="fr-FR" dirty="0" smtClean="0"/>
              <a:t>Peut-être au centre commercial de Venette, mais il est en dehors de la ville… Et, pauvre étudiante sans voiture que je suis, je n’ai pas eu l’occasion de m’y rendre souvent…</a:t>
            </a:r>
            <a:endParaRPr lang="fr-FR" dirty="0"/>
          </a:p>
        </p:txBody>
      </p:sp>
      <p:sp>
        <p:nvSpPr>
          <p:cNvPr id="5" name="Rectangle 4">
            <a:hlinkClick r:id="rId2" action="ppaction://hlinksldjump"/>
          </p:cNvPr>
          <p:cNvSpPr/>
          <p:nvPr/>
        </p:nvSpPr>
        <p:spPr>
          <a:xfrm>
            <a:off x="3779912" y="6093296"/>
            <a:ext cx="1748747" cy="400110"/>
          </a:xfrm>
          <a:prstGeom prst="rect">
            <a:avLst/>
          </a:prstGeom>
          <a:noFill/>
        </p:spPr>
        <p:txBody>
          <a:bodyPr wrap="none" lIns="91440" tIns="45720" rIns="91440" bIns="45720">
            <a:spAutoFit/>
          </a:bodyPr>
          <a:lstStyle/>
          <a:p>
            <a:pPr algn="ctr"/>
            <a:r>
              <a:rPr lang="fr-FR"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Retour Menu</a:t>
            </a:r>
            <a:endParaRPr lang="fr-F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Pentagone 5"/>
          <p:cNvSpPr/>
          <p:nvPr/>
        </p:nvSpPr>
        <p:spPr>
          <a:xfrm>
            <a:off x="8028384" y="6165304"/>
            <a:ext cx="864096" cy="288032"/>
          </a:xfrm>
          <a:prstGeom prst="homePlate">
            <a:avLst/>
          </a:prstGeom>
          <a:solidFill>
            <a:schemeClr val="tx2">
              <a:lumMod val="40000"/>
              <a:lumOff val="60000"/>
            </a:schemeClr>
          </a:solidFill>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solidFill>
                  <a:schemeClr val="accent4">
                    <a:lumMod val="50000"/>
                  </a:schemeClr>
                </a:solidFill>
                <a:hlinkClick r:id="" action="ppaction://hlinkshowjump?jump=nextslide"/>
              </a:rPr>
              <a:t>Suivant</a:t>
            </a:r>
            <a:endParaRPr lang="fr-FR" sz="1600" dirty="0">
              <a:solidFill>
                <a:schemeClr val="accent4">
                  <a:lumMod val="50000"/>
                </a:schemeClr>
              </a:solidFill>
            </a:endParaRPr>
          </a:p>
        </p:txBody>
      </p:sp>
      <p:sp>
        <p:nvSpPr>
          <p:cNvPr id="8" name="Pentagone 7"/>
          <p:cNvSpPr/>
          <p:nvPr/>
        </p:nvSpPr>
        <p:spPr>
          <a:xfrm rot="10800000">
            <a:off x="395536" y="6189234"/>
            <a:ext cx="814286" cy="264102"/>
          </a:xfrm>
          <a:prstGeom prst="homePlate">
            <a:avLst/>
          </a:prstGeom>
          <a:solidFill>
            <a:schemeClr val="tx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hlinkClick r:id="" action="ppaction://hlinkshowjump?jump=previousslide"/>
          </p:cNvPr>
          <p:cNvSpPr txBox="1"/>
          <p:nvPr/>
        </p:nvSpPr>
        <p:spPr>
          <a:xfrm>
            <a:off x="387584" y="6140043"/>
            <a:ext cx="949299" cy="338554"/>
          </a:xfrm>
          <a:prstGeom prst="rect">
            <a:avLst/>
          </a:prstGeom>
          <a:noFill/>
        </p:spPr>
        <p:txBody>
          <a:bodyPr wrap="none" rtlCol="0">
            <a:spAutoFit/>
          </a:bodyPr>
          <a:lstStyle/>
          <a:p>
            <a:r>
              <a:rPr lang="fr-FR" sz="1600" dirty="0" smtClean="0">
                <a:solidFill>
                  <a:schemeClr val="accent4">
                    <a:lumMod val="50000"/>
                  </a:schemeClr>
                </a:solidFill>
              </a:rPr>
              <a:t>Précédent</a:t>
            </a:r>
            <a:endParaRPr lang="fr-FR" sz="1600" dirty="0">
              <a:solidFill>
                <a:schemeClr val="accent4">
                  <a:lumMod val="50000"/>
                </a:schemeClr>
              </a:solidFill>
            </a:endParaRPr>
          </a:p>
        </p:txBody>
      </p:sp>
      <p:pic>
        <p:nvPicPr>
          <p:cNvPr id="4098" name="Picture 2" descr="C:\Users\Elise\Etudes\C2i\Devoirs\Devoir 2\centrevi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285" y="1628800"/>
            <a:ext cx="3970337" cy="383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271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1930226"/>
          </a:xfrm>
        </p:spPr>
        <p:txBody>
          <a:bodyPr/>
          <a:lstStyle/>
          <a:p>
            <a:r>
              <a:rPr lang="fr-FR" u="sng" dirty="0">
                <a:latin typeface="Adobe Gothic Std B" pitchFamily="34" charset="-128"/>
                <a:ea typeface="Adobe Gothic Std B" pitchFamily="34" charset="-128"/>
              </a:rPr>
              <a:t>I) Beaucoup de </a:t>
            </a:r>
            <a:r>
              <a:rPr lang="fr-FR" u="sng" dirty="0" smtClean="0">
                <a:latin typeface="Adobe Gothic Std B" pitchFamily="34" charset="-128"/>
                <a:ea typeface="Adobe Gothic Std B" pitchFamily="34" charset="-128"/>
              </a:rPr>
              <a:t>contraintes</a:t>
            </a:r>
            <a:br>
              <a:rPr lang="fr-FR" u="sng" dirty="0" smtClean="0">
                <a:latin typeface="Adobe Gothic Std B" pitchFamily="34" charset="-128"/>
                <a:ea typeface="Adobe Gothic Std B" pitchFamily="34" charset="-128"/>
              </a:rPr>
            </a:br>
            <a:r>
              <a:rPr lang="fr-FR" dirty="0">
                <a:latin typeface="Adobe Garamond Pro" pitchFamily="18" charset="0"/>
              </a:rPr>
              <a:t>c) Autres défauts</a:t>
            </a:r>
            <a:br>
              <a:rPr lang="fr-FR" dirty="0">
                <a:latin typeface="Adobe Garamond Pro" pitchFamily="18" charset="0"/>
              </a:rPr>
            </a:br>
            <a:r>
              <a:rPr lang="fr-FR" u="sng" dirty="0">
                <a:latin typeface="Adobe Gothic Std B" pitchFamily="34" charset="-128"/>
                <a:ea typeface="Adobe Gothic Std B" pitchFamily="34" charset="-128"/>
              </a:rPr>
              <a:t/>
            </a:r>
            <a:br>
              <a:rPr lang="fr-FR" u="sng" dirty="0">
                <a:latin typeface="Adobe Gothic Std B" pitchFamily="34" charset="-128"/>
                <a:ea typeface="Adobe Gothic Std B" pitchFamily="34" charset="-128"/>
              </a:rPr>
            </a:br>
            <a:endParaRPr lang="fr-FR" dirty="0"/>
          </a:p>
        </p:txBody>
      </p:sp>
      <p:sp>
        <p:nvSpPr>
          <p:cNvPr id="3" name="Espace réservé du contenu 2"/>
          <p:cNvSpPr>
            <a:spLocks noGrp="1"/>
          </p:cNvSpPr>
          <p:nvPr>
            <p:ph sz="quarter" idx="13"/>
          </p:nvPr>
        </p:nvSpPr>
        <p:spPr>
          <a:xfrm>
            <a:off x="752341" y="2060848"/>
            <a:ext cx="7924800" cy="2836912"/>
          </a:xfrm>
        </p:spPr>
        <p:txBody>
          <a:bodyPr/>
          <a:lstStyle/>
          <a:p>
            <a:r>
              <a:rPr lang="fr-FR" sz="1800" dirty="0" smtClean="0"/>
              <a:t>Transports en commun gratuits mais peu fiable sur le plan des horaires</a:t>
            </a:r>
          </a:p>
          <a:p>
            <a:r>
              <a:rPr lang="fr-FR" sz="1800" dirty="0" smtClean="0"/>
              <a:t>Le compiégnois ne laisse jamais traverser les jeunes</a:t>
            </a:r>
          </a:p>
          <a:p>
            <a:r>
              <a:rPr lang="fr-FR" sz="1800" dirty="0" smtClean="0"/>
              <a:t>Le compiégnois sourit rarement</a:t>
            </a:r>
          </a:p>
          <a:p>
            <a:r>
              <a:rPr lang="fr-FR" sz="1800" dirty="0" smtClean="0"/>
              <a:t>Il faut poser son sac à dos pour pouvoir faire les cours au </a:t>
            </a:r>
            <a:r>
              <a:rPr lang="fr-FR" sz="1800" dirty="0" err="1" smtClean="0"/>
              <a:t>Simply</a:t>
            </a:r>
            <a:r>
              <a:rPr lang="fr-FR" sz="1800" dirty="0" smtClean="0"/>
              <a:t> </a:t>
            </a:r>
            <a:r>
              <a:rPr lang="fr-FR" sz="1800" dirty="0" err="1" smtClean="0"/>
              <a:t>Market</a:t>
            </a:r>
            <a:endParaRPr lang="fr-FR" sz="1800" dirty="0" smtClean="0"/>
          </a:p>
          <a:p>
            <a:r>
              <a:rPr lang="fr-FR" sz="1800" dirty="0" smtClean="0"/>
              <a:t>Peu de restaurants type « bar à salades » par rapport au nombre de fast-food</a:t>
            </a:r>
          </a:p>
          <a:p>
            <a:pPr marL="0" indent="0">
              <a:buNone/>
            </a:pPr>
            <a:endParaRPr lang="fr-FR" dirty="0" smtClean="0"/>
          </a:p>
          <a:p>
            <a:pPr marL="0" indent="0">
              <a:buNone/>
            </a:pPr>
            <a:endParaRPr lang="fr-FR" dirty="0" smtClean="0"/>
          </a:p>
          <a:p>
            <a:endParaRPr lang="fr-FR" dirty="0" smtClean="0"/>
          </a:p>
          <a:p>
            <a:pPr marL="0" indent="0">
              <a:buNone/>
            </a:pPr>
            <a:endParaRPr lang="fr-FR" dirty="0" smtClean="0"/>
          </a:p>
          <a:p>
            <a:endParaRPr lang="fr-FR" dirty="0"/>
          </a:p>
        </p:txBody>
      </p:sp>
      <p:sp>
        <p:nvSpPr>
          <p:cNvPr id="4" name="Rectangle 3">
            <a:hlinkClick r:id="rId2" action="ppaction://hlinksldjump"/>
          </p:cNvPr>
          <p:cNvSpPr/>
          <p:nvPr/>
        </p:nvSpPr>
        <p:spPr>
          <a:xfrm>
            <a:off x="3779912" y="6093296"/>
            <a:ext cx="1748747" cy="400110"/>
          </a:xfrm>
          <a:prstGeom prst="rect">
            <a:avLst/>
          </a:prstGeom>
          <a:noFill/>
        </p:spPr>
        <p:txBody>
          <a:bodyPr wrap="none" lIns="91440" tIns="45720" rIns="91440" bIns="45720">
            <a:spAutoFit/>
          </a:bodyPr>
          <a:lstStyle/>
          <a:p>
            <a:pPr algn="ctr"/>
            <a:r>
              <a:rPr lang="fr-FR"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Retour Menu</a:t>
            </a:r>
            <a:endParaRPr lang="fr-F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Pentagone 4"/>
          <p:cNvSpPr/>
          <p:nvPr/>
        </p:nvSpPr>
        <p:spPr>
          <a:xfrm>
            <a:off x="8028384" y="6165304"/>
            <a:ext cx="864096" cy="288032"/>
          </a:xfrm>
          <a:prstGeom prst="homePlate">
            <a:avLst/>
          </a:prstGeom>
          <a:solidFill>
            <a:schemeClr val="tx2">
              <a:lumMod val="40000"/>
              <a:lumOff val="60000"/>
            </a:schemeClr>
          </a:solidFill>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solidFill>
                  <a:schemeClr val="accent4">
                    <a:lumMod val="50000"/>
                  </a:schemeClr>
                </a:solidFill>
                <a:hlinkClick r:id="" action="ppaction://hlinkshowjump?jump=nextslide"/>
              </a:rPr>
              <a:t>Suivant</a:t>
            </a:r>
            <a:endParaRPr lang="fr-FR" sz="1600" dirty="0">
              <a:solidFill>
                <a:schemeClr val="accent4">
                  <a:lumMod val="50000"/>
                </a:schemeClr>
              </a:solidFill>
            </a:endParaRPr>
          </a:p>
        </p:txBody>
      </p:sp>
      <p:sp>
        <p:nvSpPr>
          <p:cNvPr id="7" name="Pentagone 6"/>
          <p:cNvSpPr/>
          <p:nvPr/>
        </p:nvSpPr>
        <p:spPr>
          <a:xfrm rot="10800000">
            <a:off x="395536" y="6189234"/>
            <a:ext cx="814286" cy="264102"/>
          </a:xfrm>
          <a:prstGeom prst="homePlate">
            <a:avLst/>
          </a:prstGeom>
          <a:solidFill>
            <a:schemeClr val="tx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hlinkClick r:id="" action="ppaction://hlinkshowjump?jump=previousslide"/>
          </p:cNvPr>
          <p:cNvSpPr txBox="1"/>
          <p:nvPr/>
        </p:nvSpPr>
        <p:spPr>
          <a:xfrm>
            <a:off x="387584" y="6140043"/>
            <a:ext cx="949299" cy="338554"/>
          </a:xfrm>
          <a:prstGeom prst="rect">
            <a:avLst/>
          </a:prstGeom>
          <a:noFill/>
        </p:spPr>
        <p:txBody>
          <a:bodyPr wrap="none" rtlCol="0">
            <a:spAutoFit/>
          </a:bodyPr>
          <a:lstStyle/>
          <a:p>
            <a:r>
              <a:rPr lang="fr-FR" sz="1600" dirty="0" smtClean="0">
                <a:solidFill>
                  <a:schemeClr val="accent4">
                    <a:lumMod val="50000"/>
                  </a:schemeClr>
                </a:solidFill>
              </a:rPr>
              <a:t>Précédent</a:t>
            </a:r>
            <a:endParaRPr lang="fr-FR" sz="1600" dirty="0">
              <a:solidFill>
                <a:schemeClr val="accent4">
                  <a:lumMod val="50000"/>
                </a:schemeClr>
              </a:solidFill>
            </a:endParaRPr>
          </a:p>
        </p:txBody>
      </p:sp>
    </p:spTree>
    <p:extLst>
      <p:ext uri="{BB962C8B-B14F-4D97-AF65-F5344CB8AC3E}">
        <p14:creationId xmlns:p14="http://schemas.microsoft.com/office/powerpoint/2010/main" val="4214616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1786210"/>
          </a:xfrm>
        </p:spPr>
        <p:txBody>
          <a:bodyPr/>
          <a:lstStyle/>
          <a:p>
            <a:r>
              <a:rPr lang="fr-FR" u="sng" dirty="0">
                <a:latin typeface="Adobe Gothic Std B" pitchFamily="34" charset="-128"/>
                <a:ea typeface="Adobe Gothic Std B" pitchFamily="34" charset="-128"/>
              </a:rPr>
              <a:t>II) Quelques </a:t>
            </a:r>
            <a:r>
              <a:rPr lang="fr-FR" u="sng" dirty="0" smtClean="0">
                <a:latin typeface="Adobe Gothic Std B" pitchFamily="34" charset="-128"/>
                <a:ea typeface="Adobe Gothic Std B" pitchFamily="34" charset="-128"/>
              </a:rPr>
              <a:t>atouts</a:t>
            </a:r>
            <a:br>
              <a:rPr lang="fr-FR" u="sng" dirty="0" smtClean="0">
                <a:latin typeface="Adobe Gothic Std B" pitchFamily="34" charset="-128"/>
                <a:ea typeface="Adobe Gothic Std B" pitchFamily="34" charset="-128"/>
              </a:rPr>
            </a:br>
            <a:r>
              <a:rPr lang="fr-FR" dirty="0">
                <a:latin typeface="Adobe Garamond Pro" pitchFamily="18" charset="0"/>
              </a:rPr>
              <a:t>a) Vive les étudiants</a:t>
            </a:r>
            <a:br>
              <a:rPr lang="fr-FR" dirty="0">
                <a:latin typeface="Adobe Garamond Pro" pitchFamily="18" charset="0"/>
              </a:rPr>
            </a:br>
            <a:r>
              <a:rPr lang="fr-FR" u="sng" dirty="0">
                <a:latin typeface="Adobe Gothic Std B" pitchFamily="34" charset="-128"/>
                <a:ea typeface="Adobe Gothic Std B" pitchFamily="34" charset="-128"/>
              </a:rPr>
              <a:t/>
            </a:r>
            <a:br>
              <a:rPr lang="fr-FR" u="sng" dirty="0">
                <a:latin typeface="Adobe Gothic Std B" pitchFamily="34" charset="-128"/>
                <a:ea typeface="Adobe Gothic Std B" pitchFamily="34" charset="-128"/>
              </a:rPr>
            </a:br>
            <a:endParaRPr lang="fr-FR" dirty="0"/>
          </a:p>
        </p:txBody>
      </p:sp>
      <p:sp>
        <p:nvSpPr>
          <p:cNvPr id="3" name="Espace réservé du contenu 2"/>
          <p:cNvSpPr>
            <a:spLocks noGrp="1"/>
          </p:cNvSpPr>
          <p:nvPr>
            <p:ph sz="quarter" idx="13"/>
          </p:nvPr>
        </p:nvSpPr>
        <p:spPr>
          <a:xfrm>
            <a:off x="609600" y="1600200"/>
            <a:ext cx="3962400" cy="4114800"/>
          </a:xfrm>
        </p:spPr>
        <p:txBody>
          <a:bodyPr/>
          <a:lstStyle/>
          <a:p>
            <a:pPr marL="0" indent="0">
              <a:buNone/>
            </a:pPr>
            <a:r>
              <a:rPr lang="fr-FR" dirty="0" smtClean="0">
                <a:solidFill>
                  <a:schemeClr val="accent4">
                    <a:lumMod val="60000"/>
                    <a:lumOff val="40000"/>
                  </a:schemeClr>
                </a:solidFill>
              </a:rPr>
              <a:t>Le point fort de Compiègne est bel et bien ses étudiants : en effet, avec 3 grandes écoles de renommée ( UTC, ESCOM, école de commerce) ainsi que trois classes préparatoires, cette ville attire beaucoup de jeunes ce qui l’égaye un peu. </a:t>
            </a:r>
          </a:p>
          <a:p>
            <a:pPr marL="0" indent="0">
              <a:buNone/>
            </a:pPr>
            <a:r>
              <a:rPr lang="fr-FR" dirty="0" smtClean="0">
                <a:solidFill>
                  <a:schemeClr val="accent4">
                    <a:lumMod val="60000"/>
                    <a:lumOff val="40000"/>
                  </a:schemeClr>
                </a:solidFill>
              </a:rPr>
              <a:t>On peut la qualifier de « ville étudiante » sans quoi elle serait plutôt qualifiée de ville morte, ou ville bourgeoise.</a:t>
            </a:r>
            <a:endParaRPr lang="fr-FR" dirty="0">
              <a:solidFill>
                <a:schemeClr val="accent4">
                  <a:lumMod val="60000"/>
                  <a:lumOff val="40000"/>
                </a:schemeClr>
              </a:solidFill>
            </a:endParaRPr>
          </a:p>
        </p:txBody>
      </p:sp>
      <p:sp>
        <p:nvSpPr>
          <p:cNvPr id="4" name="Rectangle 3">
            <a:hlinkClick r:id="rId2" action="ppaction://hlinksldjump"/>
          </p:cNvPr>
          <p:cNvSpPr/>
          <p:nvPr/>
        </p:nvSpPr>
        <p:spPr>
          <a:xfrm>
            <a:off x="3779912" y="6093296"/>
            <a:ext cx="1748747" cy="400110"/>
          </a:xfrm>
          <a:prstGeom prst="rect">
            <a:avLst/>
          </a:prstGeom>
          <a:noFill/>
        </p:spPr>
        <p:txBody>
          <a:bodyPr wrap="none" lIns="91440" tIns="45720" rIns="91440" bIns="45720">
            <a:spAutoFit/>
          </a:bodyPr>
          <a:lstStyle/>
          <a:p>
            <a:pPr algn="ctr"/>
            <a:r>
              <a:rPr lang="fr-FR"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Retour Menu</a:t>
            </a:r>
            <a:endParaRPr lang="fr-F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Pentagone 4"/>
          <p:cNvSpPr/>
          <p:nvPr/>
        </p:nvSpPr>
        <p:spPr>
          <a:xfrm>
            <a:off x="8028384" y="6165304"/>
            <a:ext cx="864096" cy="288032"/>
          </a:xfrm>
          <a:prstGeom prst="homePlate">
            <a:avLst/>
          </a:prstGeom>
          <a:solidFill>
            <a:schemeClr val="tx2">
              <a:lumMod val="40000"/>
              <a:lumOff val="60000"/>
            </a:schemeClr>
          </a:solidFill>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solidFill>
                  <a:schemeClr val="accent4">
                    <a:lumMod val="50000"/>
                  </a:schemeClr>
                </a:solidFill>
                <a:hlinkClick r:id="" action="ppaction://hlinkshowjump?jump=nextslide"/>
              </a:rPr>
              <a:t>Suivant</a:t>
            </a:r>
            <a:endParaRPr lang="fr-FR" sz="1600" dirty="0">
              <a:solidFill>
                <a:schemeClr val="accent4">
                  <a:lumMod val="50000"/>
                </a:schemeClr>
              </a:solidFill>
            </a:endParaRPr>
          </a:p>
        </p:txBody>
      </p:sp>
      <p:sp>
        <p:nvSpPr>
          <p:cNvPr id="7" name="Pentagone 6"/>
          <p:cNvSpPr/>
          <p:nvPr/>
        </p:nvSpPr>
        <p:spPr>
          <a:xfrm rot="10800000">
            <a:off x="395536" y="6189234"/>
            <a:ext cx="814286" cy="264102"/>
          </a:xfrm>
          <a:prstGeom prst="homePlate">
            <a:avLst/>
          </a:prstGeom>
          <a:solidFill>
            <a:schemeClr val="tx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hlinkClick r:id="" action="ppaction://hlinkshowjump?jump=previousslide"/>
          </p:cNvPr>
          <p:cNvSpPr txBox="1"/>
          <p:nvPr/>
        </p:nvSpPr>
        <p:spPr>
          <a:xfrm>
            <a:off x="387584" y="6140043"/>
            <a:ext cx="949299" cy="338554"/>
          </a:xfrm>
          <a:prstGeom prst="rect">
            <a:avLst/>
          </a:prstGeom>
          <a:noFill/>
        </p:spPr>
        <p:txBody>
          <a:bodyPr wrap="none" rtlCol="0">
            <a:spAutoFit/>
          </a:bodyPr>
          <a:lstStyle/>
          <a:p>
            <a:r>
              <a:rPr lang="fr-FR" sz="1600" dirty="0" smtClean="0">
                <a:solidFill>
                  <a:schemeClr val="accent4">
                    <a:lumMod val="50000"/>
                  </a:schemeClr>
                </a:solidFill>
              </a:rPr>
              <a:t>Précédent</a:t>
            </a:r>
            <a:endParaRPr lang="fr-FR" sz="1600" dirty="0">
              <a:solidFill>
                <a:schemeClr val="accent4">
                  <a:lumMod val="50000"/>
                </a:schemeClr>
              </a:solidFill>
            </a:endParaRPr>
          </a:p>
        </p:txBody>
      </p:sp>
      <p:pic>
        <p:nvPicPr>
          <p:cNvPr id="3074" name="Picture 2" descr="http://media-cdn.tripadvisor.com/media/photo-s/01/3a/3e/f2/ut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592" y="1412776"/>
            <a:ext cx="3941214" cy="2952328"/>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6313240" y="4367538"/>
            <a:ext cx="2159566" cy="307777"/>
          </a:xfrm>
          <a:prstGeom prst="rect">
            <a:avLst/>
          </a:prstGeom>
          <a:noFill/>
        </p:spPr>
        <p:txBody>
          <a:bodyPr wrap="none" rtlCol="0">
            <a:spAutoFit/>
          </a:bodyPr>
          <a:lstStyle/>
          <a:p>
            <a:r>
              <a:rPr lang="fr-FR" sz="1400" i="1" dirty="0" err="1" smtClean="0"/>
              <a:t>Utc</a:t>
            </a:r>
            <a:r>
              <a:rPr lang="fr-FR" sz="1400" i="1" dirty="0" smtClean="0"/>
              <a:t> : centre Benjamin Franklin</a:t>
            </a:r>
            <a:endParaRPr lang="fr-FR" sz="1400" i="1" dirty="0"/>
          </a:p>
        </p:txBody>
      </p:sp>
    </p:spTree>
    <p:extLst>
      <p:ext uri="{BB962C8B-B14F-4D97-AF65-F5344CB8AC3E}">
        <p14:creationId xmlns:p14="http://schemas.microsoft.com/office/powerpoint/2010/main" val="1969069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7924800" cy="2146250"/>
          </a:xfrm>
        </p:spPr>
        <p:txBody>
          <a:bodyPr/>
          <a:lstStyle/>
          <a:p>
            <a:r>
              <a:rPr lang="fr-FR" u="sng" dirty="0">
                <a:latin typeface="Adobe Gothic Std B" pitchFamily="34" charset="-128"/>
                <a:ea typeface="Adobe Gothic Std B" pitchFamily="34" charset="-128"/>
              </a:rPr>
              <a:t>II) Quelques </a:t>
            </a:r>
            <a:r>
              <a:rPr lang="fr-FR" u="sng" dirty="0" smtClean="0">
                <a:latin typeface="Adobe Gothic Std B" pitchFamily="34" charset="-128"/>
                <a:ea typeface="Adobe Gothic Std B" pitchFamily="34" charset="-128"/>
              </a:rPr>
              <a:t>atouts</a:t>
            </a:r>
            <a:br>
              <a:rPr lang="fr-FR" u="sng" dirty="0" smtClean="0">
                <a:latin typeface="Adobe Gothic Std B" pitchFamily="34" charset="-128"/>
                <a:ea typeface="Adobe Gothic Std B" pitchFamily="34" charset="-128"/>
              </a:rPr>
            </a:br>
            <a:r>
              <a:rPr lang="fr-FR" dirty="0">
                <a:latin typeface="Adobe Garamond Pro" pitchFamily="18" charset="0"/>
              </a:rPr>
              <a:t>b) Proche de Paris</a:t>
            </a:r>
            <a:br>
              <a:rPr lang="fr-FR" dirty="0">
                <a:latin typeface="Adobe Garamond Pro" pitchFamily="18" charset="0"/>
              </a:rPr>
            </a:br>
            <a:r>
              <a:rPr lang="fr-FR" u="sng" dirty="0">
                <a:latin typeface="Adobe Gothic Std B" pitchFamily="34" charset="-128"/>
                <a:ea typeface="Adobe Gothic Std B" pitchFamily="34" charset="-128"/>
              </a:rPr>
              <a:t/>
            </a:r>
            <a:br>
              <a:rPr lang="fr-FR" u="sng" dirty="0">
                <a:latin typeface="Adobe Gothic Std B" pitchFamily="34" charset="-128"/>
                <a:ea typeface="Adobe Gothic Std B" pitchFamily="34" charset="-128"/>
              </a:rPr>
            </a:br>
            <a:endParaRPr lang="fr-FR" dirty="0"/>
          </a:p>
        </p:txBody>
      </p:sp>
      <p:sp>
        <p:nvSpPr>
          <p:cNvPr id="4" name="Rectangle 3">
            <a:hlinkClick r:id="rId2" action="ppaction://hlinksldjump"/>
          </p:cNvPr>
          <p:cNvSpPr/>
          <p:nvPr/>
        </p:nvSpPr>
        <p:spPr>
          <a:xfrm>
            <a:off x="3779912" y="6093296"/>
            <a:ext cx="1748747" cy="400110"/>
          </a:xfrm>
          <a:prstGeom prst="rect">
            <a:avLst/>
          </a:prstGeom>
          <a:noFill/>
        </p:spPr>
        <p:txBody>
          <a:bodyPr wrap="none" lIns="91440" tIns="45720" rIns="91440" bIns="45720">
            <a:spAutoFit/>
          </a:bodyPr>
          <a:lstStyle/>
          <a:p>
            <a:pPr algn="ctr"/>
            <a:r>
              <a:rPr lang="fr-FR"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Retour Menu</a:t>
            </a:r>
            <a:endParaRPr lang="fr-F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Pentagone 4"/>
          <p:cNvSpPr/>
          <p:nvPr/>
        </p:nvSpPr>
        <p:spPr>
          <a:xfrm>
            <a:off x="8028384" y="6165304"/>
            <a:ext cx="864096" cy="288032"/>
          </a:xfrm>
          <a:prstGeom prst="homePlate">
            <a:avLst/>
          </a:prstGeom>
          <a:solidFill>
            <a:schemeClr val="tx2">
              <a:lumMod val="40000"/>
              <a:lumOff val="60000"/>
            </a:schemeClr>
          </a:solidFill>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solidFill>
                  <a:schemeClr val="accent4">
                    <a:lumMod val="50000"/>
                  </a:schemeClr>
                </a:solidFill>
                <a:hlinkClick r:id="" action="ppaction://hlinkshowjump?jump=nextslide"/>
              </a:rPr>
              <a:t>Suivant</a:t>
            </a:r>
            <a:endParaRPr lang="fr-FR" sz="1600" dirty="0">
              <a:solidFill>
                <a:schemeClr val="accent4">
                  <a:lumMod val="50000"/>
                </a:schemeClr>
              </a:solidFill>
            </a:endParaRPr>
          </a:p>
        </p:txBody>
      </p:sp>
      <p:sp>
        <p:nvSpPr>
          <p:cNvPr id="7" name="Pentagone 6"/>
          <p:cNvSpPr/>
          <p:nvPr/>
        </p:nvSpPr>
        <p:spPr>
          <a:xfrm rot="10800000">
            <a:off x="395536" y="6189234"/>
            <a:ext cx="814286" cy="264102"/>
          </a:xfrm>
          <a:prstGeom prst="homePlate">
            <a:avLst/>
          </a:prstGeom>
          <a:solidFill>
            <a:schemeClr val="tx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hlinkClick r:id="" action="ppaction://hlinkshowjump?jump=previousslide"/>
          </p:cNvPr>
          <p:cNvSpPr txBox="1"/>
          <p:nvPr/>
        </p:nvSpPr>
        <p:spPr>
          <a:xfrm>
            <a:off x="387584" y="6140043"/>
            <a:ext cx="949299" cy="338554"/>
          </a:xfrm>
          <a:prstGeom prst="rect">
            <a:avLst/>
          </a:prstGeom>
          <a:noFill/>
        </p:spPr>
        <p:txBody>
          <a:bodyPr wrap="none" rtlCol="0">
            <a:spAutoFit/>
          </a:bodyPr>
          <a:lstStyle/>
          <a:p>
            <a:r>
              <a:rPr lang="fr-FR" sz="1600" dirty="0" smtClean="0">
                <a:solidFill>
                  <a:schemeClr val="accent4">
                    <a:lumMod val="50000"/>
                  </a:schemeClr>
                </a:solidFill>
              </a:rPr>
              <a:t>Précédent</a:t>
            </a:r>
            <a:endParaRPr lang="fr-FR" sz="1600" dirty="0">
              <a:solidFill>
                <a:schemeClr val="accent4">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60848"/>
            <a:ext cx="3219450"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1720860" y="1556792"/>
            <a:ext cx="1226618" cy="369332"/>
          </a:xfrm>
          <a:prstGeom prst="rect">
            <a:avLst/>
          </a:prstGeom>
          <a:noFill/>
        </p:spPr>
        <p:txBody>
          <a:bodyPr wrap="none" rtlCol="0">
            <a:spAutoFit/>
          </a:bodyPr>
          <a:lstStyle/>
          <a:p>
            <a:r>
              <a:rPr lang="fr-FR" b="1" dirty="0" smtClean="0">
                <a:solidFill>
                  <a:schemeClr val="accent2">
                    <a:lumMod val="60000"/>
                    <a:lumOff val="40000"/>
                  </a:schemeClr>
                </a:solidFill>
              </a:rPr>
              <a:t>En voiture :</a:t>
            </a:r>
            <a:endParaRPr lang="fr-FR" b="1" dirty="0">
              <a:solidFill>
                <a:schemeClr val="accent2">
                  <a:lumMod val="60000"/>
                  <a:lumOff val="40000"/>
                </a:schemeClr>
              </a:solidFill>
            </a:endParaRPr>
          </a:p>
        </p:txBody>
      </p:sp>
      <p:sp>
        <p:nvSpPr>
          <p:cNvPr id="9" name="ZoneTexte 8"/>
          <p:cNvSpPr txBox="1"/>
          <p:nvPr/>
        </p:nvSpPr>
        <p:spPr>
          <a:xfrm>
            <a:off x="600922" y="4365104"/>
            <a:ext cx="3219450" cy="1631216"/>
          </a:xfrm>
          <a:prstGeom prst="rect">
            <a:avLst/>
          </a:prstGeom>
          <a:noFill/>
        </p:spPr>
        <p:txBody>
          <a:bodyPr wrap="square" rtlCol="0">
            <a:spAutoFit/>
          </a:bodyPr>
          <a:lstStyle/>
          <a:p>
            <a:pPr marL="285750" indent="-285750">
              <a:buFont typeface="Arial" pitchFamily="34" charset="0"/>
              <a:buChar char="•"/>
            </a:pPr>
            <a:r>
              <a:rPr lang="fr-FR" dirty="0" smtClean="0"/>
              <a:t>Distance : 80km</a:t>
            </a:r>
          </a:p>
          <a:p>
            <a:pPr marL="285750" indent="-285750">
              <a:buFont typeface="Arial" pitchFamily="34" charset="0"/>
              <a:buChar char="•"/>
            </a:pPr>
            <a:r>
              <a:rPr lang="fr-FR" dirty="0" smtClean="0"/>
              <a:t>Temps de trajet : 1h15 environ </a:t>
            </a:r>
          </a:p>
          <a:p>
            <a:r>
              <a:rPr lang="fr-FR" dirty="0"/>
              <a:t> </a:t>
            </a:r>
            <a:r>
              <a:rPr lang="fr-FR" dirty="0" smtClean="0"/>
              <a:t>                           </a:t>
            </a:r>
            <a:r>
              <a:rPr lang="fr-FR" sz="1400" dirty="0" smtClean="0"/>
              <a:t>dont 0h40 sur autoroute</a:t>
            </a:r>
          </a:p>
          <a:p>
            <a:pPr marL="285750" indent="-285750">
              <a:buFont typeface="Arial" pitchFamily="34" charset="0"/>
              <a:buChar char="•"/>
            </a:pPr>
            <a:r>
              <a:rPr lang="fr-FR" dirty="0" smtClean="0"/>
              <a:t>Cout estimé : 15€ environ </a:t>
            </a:r>
          </a:p>
          <a:p>
            <a:r>
              <a:rPr lang="fr-FR" sz="1400" dirty="0" smtClean="0"/>
              <a:t>                              dont 4,70€ de péage</a:t>
            </a:r>
            <a:endParaRPr lang="fr-FR" sz="1400" dirty="0"/>
          </a:p>
          <a:p>
            <a:pPr marL="285750" indent="-285750">
              <a:buFont typeface="Arial" pitchFamily="34" charset="0"/>
              <a:buChar char="•"/>
            </a:pPr>
            <a:endParaRPr lang="fr-FR" sz="1400" dirty="0"/>
          </a:p>
        </p:txBody>
      </p:sp>
      <p:pic>
        <p:nvPicPr>
          <p:cNvPr id="2053" name="Picture 5" descr="C:\Users\Elise\Etudes\C2i\Devoirs\Devoir 2\gare comp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2053209"/>
            <a:ext cx="3101883" cy="2136478"/>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4504117" y="3912687"/>
            <a:ext cx="1324402" cy="276999"/>
          </a:xfrm>
          <a:prstGeom prst="rect">
            <a:avLst/>
          </a:prstGeom>
          <a:noFill/>
        </p:spPr>
        <p:txBody>
          <a:bodyPr wrap="none" rtlCol="0">
            <a:spAutoFit/>
          </a:bodyPr>
          <a:lstStyle/>
          <a:p>
            <a:r>
              <a:rPr lang="fr-FR" sz="1200" i="1" dirty="0" smtClean="0"/>
              <a:t>Gare de </a:t>
            </a:r>
            <a:r>
              <a:rPr lang="fr-FR" sz="1200" i="1" dirty="0"/>
              <a:t>C</a:t>
            </a:r>
            <a:r>
              <a:rPr lang="fr-FR" sz="1200" i="1" dirty="0" smtClean="0"/>
              <a:t>ompiègne</a:t>
            </a:r>
            <a:endParaRPr lang="fr-FR" sz="1200" i="1" dirty="0"/>
          </a:p>
        </p:txBody>
      </p:sp>
      <p:sp>
        <p:nvSpPr>
          <p:cNvPr id="12" name="ZoneTexte 11"/>
          <p:cNvSpPr txBox="1"/>
          <p:nvPr/>
        </p:nvSpPr>
        <p:spPr>
          <a:xfrm>
            <a:off x="4504117" y="4352838"/>
            <a:ext cx="3236235" cy="1477328"/>
          </a:xfrm>
          <a:prstGeom prst="rect">
            <a:avLst/>
          </a:prstGeom>
          <a:noFill/>
        </p:spPr>
        <p:txBody>
          <a:bodyPr wrap="square" rtlCol="0">
            <a:spAutoFit/>
          </a:bodyPr>
          <a:lstStyle/>
          <a:p>
            <a:pPr marL="285750" indent="-285750">
              <a:buFont typeface="Arial" pitchFamily="34" charset="0"/>
              <a:buChar char="•"/>
            </a:pPr>
            <a:r>
              <a:rPr lang="fr-FR" dirty="0" smtClean="0"/>
              <a:t>Temps de trajet : entre 0h40 et 1h10</a:t>
            </a:r>
          </a:p>
          <a:p>
            <a:pPr marL="285750" indent="-285750">
              <a:buFont typeface="Arial" pitchFamily="34" charset="0"/>
              <a:buChar char="•"/>
            </a:pPr>
            <a:r>
              <a:rPr lang="fr-FR" dirty="0" smtClean="0"/>
              <a:t>Cout : 15€ (plein tarif)</a:t>
            </a:r>
          </a:p>
          <a:p>
            <a:pPr marL="285750" indent="-285750">
              <a:buFont typeface="Arial" pitchFamily="34" charset="0"/>
              <a:buChar char="•"/>
            </a:pPr>
            <a:r>
              <a:rPr lang="fr-FR" dirty="0" smtClean="0"/>
              <a:t>Un train toutes les 45 min environ</a:t>
            </a:r>
            <a:endParaRPr lang="fr-FR" dirty="0"/>
          </a:p>
        </p:txBody>
      </p:sp>
      <p:sp>
        <p:nvSpPr>
          <p:cNvPr id="16" name="ZoneTexte 15"/>
          <p:cNvSpPr txBox="1"/>
          <p:nvPr/>
        </p:nvSpPr>
        <p:spPr>
          <a:xfrm>
            <a:off x="5437624" y="1576080"/>
            <a:ext cx="1005403" cy="369332"/>
          </a:xfrm>
          <a:prstGeom prst="rect">
            <a:avLst/>
          </a:prstGeom>
          <a:noFill/>
        </p:spPr>
        <p:txBody>
          <a:bodyPr wrap="none" rtlCol="0">
            <a:spAutoFit/>
          </a:bodyPr>
          <a:lstStyle/>
          <a:p>
            <a:r>
              <a:rPr lang="fr-FR" b="1" dirty="0" smtClean="0">
                <a:solidFill>
                  <a:schemeClr val="accent2">
                    <a:lumMod val="60000"/>
                    <a:lumOff val="40000"/>
                  </a:schemeClr>
                </a:solidFill>
              </a:rPr>
              <a:t>En train :</a:t>
            </a:r>
            <a:endParaRPr lang="fr-FR" b="1" dirty="0">
              <a:solidFill>
                <a:schemeClr val="accent2">
                  <a:lumMod val="60000"/>
                  <a:lumOff val="40000"/>
                </a:schemeClr>
              </a:solidFill>
            </a:endParaRPr>
          </a:p>
        </p:txBody>
      </p:sp>
    </p:spTree>
    <p:extLst>
      <p:ext uri="{BB962C8B-B14F-4D97-AF65-F5344CB8AC3E}">
        <p14:creationId xmlns:p14="http://schemas.microsoft.com/office/powerpoint/2010/main" val="2238527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i="1" dirty="0" smtClean="0"/>
              <a:t>Conclusion</a:t>
            </a:r>
            <a:endParaRPr lang="fr-FR" i="1" dirty="0"/>
          </a:p>
        </p:txBody>
      </p:sp>
      <p:sp>
        <p:nvSpPr>
          <p:cNvPr id="3" name="Espace réservé du contenu 2"/>
          <p:cNvSpPr>
            <a:spLocks noGrp="1"/>
          </p:cNvSpPr>
          <p:nvPr>
            <p:ph sz="quarter" idx="13"/>
          </p:nvPr>
        </p:nvSpPr>
        <p:spPr>
          <a:xfrm>
            <a:off x="611560" y="1772816"/>
            <a:ext cx="7924800" cy="4114800"/>
          </a:xfrm>
        </p:spPr>
        <p:txBody>
          <a:bodyPr>
            <a:normAutofit/>
          </a:bodyPr>
          <a:lstStyle/>
          <a:p>
            <a:pPr marL="0" indent="0" algn="ctr">
              <a:buNone/>
            </a:pPr>
            <a:r>
              <a:rPr lang="fr-FR" sz="2400" dirty="0" smtClean="0"/>
              <a:t>J’espère vous avoir convaincu que tout n’est pas tout rose à Compiègne, surtout le dimanche soir quand on doit quitter nos proches pour rentrer ici ( sous la pluie) et réattaquer une dure semaine de cours. </a:t>
            </a:r>
          </a:p>
          <a:p>
            <a:pPr marL="0" indent="0" algn="ctr">
              <a:buNone/>
            </a:pPr>
            <a:r>
              <a:rPr lang="fr-FR" sz="2400" dirty="0" smtClean="0"/>
              <a:t>Mais dès le mardi, ça va déjà mieux, Compiègne est plus attirante, la boulangère offre même des chouquettes parfois. </a:t>
            </a:r>
          </a:p>
          <a:p>
            <a:pPr marL="0" indent="0" algn="ctr">
              <a:buNone/>
            </a:pPr>
            <a:r>
              <a:rPr lang="fr-FR" sz="2400" dirty="0" smtClean="0"/>
              <a:t>Et puis heureusement , à l’UTC, on peut choisir des UV plus sympathiques et plus distrayantes comme C2I1, qui nous permettent de nous reposer un peu l’esprit, et de nous défouler le dimanche soir quand le blues nous envahit. </a:t>
            </a:r>
            <a:endParaRPr lang="fr-FR" sz="2400" dirty="0"/>
          </a:p>
        </p:txBody>
      </p:sp>
      <p:sp>
        <p:nvSpPr>
          <p:cNvPr id="4" name="Rectangle 3">
            <a:hlinkClick r:id="rId2" action="ppaction://hlinksldjump"/>
          </p:cNvPr>
          <p:cNvSpPr/>
          <p:nvPr/>
        </p:nvSpPr>
        <p:spPr>
          <a:xfrm>
            <a:off x="3779912" y="6093296"/>
            <a:ext cx="1748747" cy="400110"/>
          </a:xfrm>
          <a:prstGeom prst="rect">
            <a:avLst/>
          </a:prstGeom>
          <a:noFill/>
        </p:spPr>
        <p:txBody>
          <a:bodyPr wrap="none" lIns="91440" tIns="45720" rIns="91440" bIns="45720">
            <a:spAutoFit/>
          </a:bodyPr>
          <a:lstStyle/>
          <a:p>
            <a:pPr algn="ctr"/>
            <a:r>
              <a:rPr lang="fr-FR"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Retour Menu</a:t>
            </a:r>
            <a:endParaRPr lang="fr-FR"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Pentagone 5"/>
          <p:cNvSpPr/>
          <p:nvPr/>
        </p:nvSpPr>
        <p:spPr>
          <a:xfrm rot="10800000">
            <a:off x="395536" y="6189234"/>
            <a:ext cx="814286" cy="264102"/>
          </a:xfrm>
          <a:prstGeom prst="homePlate">
            <a:avLst/>
          </a:prstGeom>
          <a:solidFill>
            <a:schemeClr val="tx2">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hlinkClick r:id="" action="ppaction://hlinkshowjump?jump=previousslide"/>
          </p:cNvPr>
          <p:cNvSpPr txBox="1"/>
          <p:nvPr/>
        </p:nvSpPr>
        <p:spPr>
          <a:xfrm>
            <a:off x="387584" y="6140043"/>
            <a:ext cx="949299" cy="338554"/>
          </a:xfrm>
          <a:prstGeom prst="rect">
            <a:avLst/>
          </a:prstGeom>
          <a:noFill/>
        </p:spPr>
        <p:txBody>
          <a:bodyPr wrap="none" rtlCol="0">
            <a:spAutoFit/>
          </a:bodyPr>
          <a:lstStyle/>
          <a:p>
            <a:r>
              <a:rPr lang="fr-FR" sz="1600" dirty="0" smtClean="0">
                <a:solidFill>
                  <a:schemeClr val="accent4">
                    <a:lumMod val="50000"/>
                  </a:schemeClr>
                </a:solidFill>
              </a:rPr>
              <a:t>Précédent</a:t>
            </a:r>
            <a:endParaRPr lang="fr-FR" sz="1600" dirty="0">
              <a:solidFill>
                <a:schemeClr val="accent4">
                  <a:lumMod val="50000"/>
                </a:schemeClr>
              </a:solidFill>
            </a:endParaRPr>
          </a:p>
        </p:txBody>
      </p:sp>
    </p:spTree>
    <p:extLst>
      <p:ext uri="{BB962C8B-B14F-4D97-AF65-F5344CB8AC3E}">
        <p14:creationId xmlns:p14="http://schemas.microsoft.com/office/powerpoint/2010/main" val="381796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426</TotalTime>
  <Words>524</Words>
  <Application>Microsoft Office PowerPoint</Application>
  <PresentationFormat>Affichage à l'écran (4:3)</PresentationFormat>
  <Paragraphs>73</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Horizon</vt:lpstr>
      <vt:lpstr>Compiègne</vt:lpstr>
      <vt:lpstr>Plan</vt:lpstr>
      <vt:lpstr>INtroduction</vt:lpstr>
      <vt:lpstr>I) Beaucoup de contraintes a) Quel temps de chien ! </vt:lpstr>
      <vt:lpstr>I) Beaucoup de contraintes b) Centre ville vide  </vt:lpstr>
      <vt:lpstr>I) Beaucoup de contraintes c) Autres défauts  </vt:lpstr>
      <vt:lpstr>II) Quelques atouts a) Vive les étudiants  </vt:lpstr>
      <vt:lpstr>II) Quelques atouts b) Proche de Paris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Compiègne</dc:title>
  <dc:creator>Elise</dc:creator>
  <cp:lastModifiedBy>Elise</cp:lastModifiedBy>
  <cp:revision>19</cp:revision>
  <dcterms:created xsi:type="dcterms:W3CDTF">2014-03-26T22:28:18Z</dcterms:created>
  <dcterms:modified xsi:type="dcterms:W3CDTF">2014-03-30T09:50:48Z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